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68" r:id="rId2"/>
    <p:sldId id="263" r:id="rId3"/>
    <p:sldId id="264" r:id="rId4"/>
    <p:sldId id="265" r:id="rId5"/>
    <p:sldId id="266" r:id="rId6"/>
    <p:sldId id="267" r:id="rId7"/>
  </p:sldIdLst>
  <p:sldSz cx="9144000" cy="6858000" type="screen4x3"/>
  <p:notesSz cx="6808788" cy="99409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DDDD"/>
    <a:srgbClr val="FFFF99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>
      <p:cViewPr varScale="1">
        <p:scale>
          <a:sx n="116" d="100"/>
          <a:sy n="116" d="100"/>
        </p:scale>
        <p:origin x="552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50154" cy="498088"/>
          </a:xfrm>
          <a:prstGeom prst="rect">
            <a:avLst/>
          </a:prstGeom>
        </p:spPr>
        <p:txBody>
          <a:bodyPr vert="horz" lIns="92328" tIns="46164" rIns="92328" bIns="46164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7031" y="0"/>
            <a:ext cx="2950154" cy="498088"/>
          </a:xfrm>
          <a:prstGeom prst="rect">
            <a:avLst/>
          </a:prstGeom>
        </p:spPr>
        <p:txBody>
          <a:bodyPr vert="horz" lIns="92328" tIns="46164" rIns="92328" bIns="46164" rtlCol="0"/>
          <a:lstStyle>
            <a:lvl1pPr algn="r">
              <a:defRPr sz="1200"/>
            </a:lvl1pPr>
          </a:lstStyle>
          <a:p>
            <a:fld id="{8B73AD61-54B0-4CAB-B6B0-1B257455D792}" type="datetimeFigureOut">
              <a:rPr lang="ru-RU" smtClean="0"/>
              <a:t>29.01.2020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9442838"/>
            <a:ext cx="2950154" cy="498088"/>
          </a:xfrm>
          <a:prstGeom prst="rect">
            <a:avLst/>
          </a:prstGeom>
        </p:spPr>
        <p:txBody>
          <a:bodyPr vert="horz" lIns="92328" tIns="46164" rIns="92328" bIns="46164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7031" y="9442838"/>
            <a:ext cx="2950154" cy="498088"/>
          </a:xfrm>
          <a:prstGeom prst="rect">
            <a:avLst/>
          </a:prstGeom>
        </p:spPr>
        <p:txBody>
          <a:bodyPr vert="horz" lIns="92328" tIns="46164" rIns="92328" bIns="46164" rtlCol="0" anchor="b"/>
          <a:lstStyle>
            <a:lvl1pPr algn="r">
              <a:defRPr sz="1200"/>
            </a:lvl1pPr>
          </a:lstStyle>
          <a:p>
            <a:fld id="{6AEFA27F-303F-43F9-B76D-E21FA7D6BD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277325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50154" cy="498088"/>
          </a:xfrm>
          <a:prstGeom prst="rect">
            <a:avLst/>
          </a:prstGeom>
        </p:spPr>
        <p:txBody>
          <a:bodyPr vert="horz" lIns="92328" tIns="46164" rIns="92328" bIns="46164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7031" y="0"/>
            <a:ext cx="2950154" cy="498088"/>
          </a:xfrm>
          <a:prstGeom prst="rect">
            <a:avLst/>
          </a:prstGeom>
        </p:spPr>
        <p:txBody>
          <a:bodyPr vert="horz" lIns="92328" tIns="46164" rIns="92328" bIns="46164" rtlCol="0"/>
          <a:lstStyle>
            <a:lvl1pPr algn="r">
              <a:defRPr sz="1200"/>
            </a:lvl1pPr>
          </a:lstStyle>
          <a:p>
            <a:fld id="{B20BE120-7C3F-4975-AA1B-5644169A27D1}" type="datetimeFigureOut">
              <a:rPr lang="ru-RU" smtClean="0"/>
              <a:t>29.01.2020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1988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28" tIns="46164" rIns="92328" bIns="46164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560" y="4783881"/>
            <a:ext cx="5447672" cy="3914229"/>
          </a:xfrm>
          <a:prstGeom prst="rect">
            <a:avLst/>
          </a:prstGeom>
        </p:spPr>
        <p:txBody>
          <a:bodyPr vert="horz" lIns="92328" tIns="46164" rIns="92328" bIns="46164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42838"/>
            <a:ext cx="2950154" cy="498088"/>
          </a:xfrm>
          <a:prstGeom prst="rect">
            <a:avLst/>
          </a:prstGeom>
        </p:spPr>
        <p:txBody>
          <a:bodyPr vert="horz" lIns="92328" tIns="46164" rIns="92328" bIns="46164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7031" y="9442838"/>
            <a:ext cx="2950154" cy="498088"/>
          </a:xfrm>
          <a:prstGeom prst="rect">
            <a:avLst/>
          </a:prstGeom>
        </p:spPr>
        <p:txBody>
          <a:bodyPr vert="horz" lIns="92328" tIns="46164" rIns="92328" bIns="46164" rtlCol="0" anchor="b"/>
          <a:lstStyle>
            <a:lvl1pPr algn="r">
              <a:defRPr sz="1200"/>
            </a:lvl1pPr>
          </a:lstStyle>
          <a:p>
            <a:fld id="{857861FA-9593-419D-98D8-DD1F9CF3C8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580559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72355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31535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54909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9909E-57AF-4896-B832-2675E54C200C}" type="datetime1">
              <a:rPr lang="ru-RU" smtClean="0"/>
              <a:t>29.01.2020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4CFD0-2FBA-44F1-9F99-01F7DC5AC8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014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07F0A-658E-422F-B773-C8797AF69C78}" type="datetime1">
              <a:rPr lang="ru-RU" smtClean="0"/>
              <a:t>29.01.2020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4CFD0-2FBA-44F1-9F99-01F7DC5AC8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9592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0285D-E2B8-4F21-B8D4-00FB37D0D5D8}" type="datetime1">
              <a:rPr lang="ru-RU" smtClean="0"/>
              <a:t>29.01.2020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4CFD0-2FBA-44F1-9F99-01F7DC5AC8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4334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72107-0E61-4D73-BEA6-3E85D966DF75}" type="datetime1">
              <a:rPr lang="ru-RU" smtClean="0"/>
              <a:t>29.01.2020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4CFD0-2FBA-44F1-9F99-01F7DC5AC8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7306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59A97-0927-41FC-98FE-4A29530AB2E9}" type="datetime1">
              <a:rPr lang="ru-RU" smtClean="0"/>
              <a:t>29.01.2020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4CFD0-2FBA-44F1-9F99-01F7DC5AC8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5971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130BE-B86E-400B-A0A4-CFB59C86D512}" type="datetime1">
              <a:rPr lang="ru-RU" smtClean="0"/>
              <a:t>29.01.2020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4CFD0-2FBA-44F1-9F99-01F7DC5AC8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503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FC64C-6E60-46A6-8D66-8EFF817DE74A}" type="datetime1">
              <a:rPr lang="ru-RU" smtClean="0"/>
              <a:t>29.01.2020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4CFD0-2FBA-44F1-9F99-01F7DC5AC8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0353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C282E-B677-41EB-A98F-2598EFB2B078}" type="datetime1">
              <a:rPr lang="ru-RU" smtClean="0"/>
              <a:t>29.01.2020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4CFD0-2FBA-44F1-9F99-01F7DC5AC8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0296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888C1-1A39-4C56-BD82-C74329218A64}" type="datetime1">
              <a:rPr lang="ru-RU" smtClean="0"/>
              <a:t>29.01.2020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4CFD0-2FBA-44F1-9F99-01F7DC5AC8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1363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1BF2C-8367-4357-9E85-F963D8D36630}" type="datetime1">
              <a:rPr lang="ru-RU" smtClean="0"/>
              <a:t>29.01.2020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4CFD0-2FBA-44F1-9F99-01F7DC5AC8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1155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CE3DE-1C53-4136-98BB-44A9106011DA}" type="datetime1">
              <a:rPr lang="ru-RU" smtClean="0"/>
              <a:t>29.01.2020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4CFD0-2FBA-44F1-9F99-01F7DC5AC8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1938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56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E64F46-CB4A-4AE6-87F4-8AB93CCE9C8F}" type="datetime1">
              <a:rPr lang="ru-RU" smtClean="0"/>
              <a:t>29.01.2020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94CFD0-2FBA-44F1-9F99-01F7DC5AC8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4661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s://astv.ru/content/NewsImage/1f/d0/1fd0dc10-919b-4d3c-b3aa-ac64ad20b943_1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4624"/>
            <a:ext cx="9144000" cy="6813376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0" y="2492896"/>
            <a:ext cx="9144000" cy="1152128"/>
          </a:xfrm>
          <a:prstGeom prst="rect">
            <a:avLst/>
          </a:prstGeom>
          <a:solidFill>
            <a:srgbClr val="DDDDDD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>
                <a:solidFill>
                  <a:schemeClr val="tx2">
                    <a:lumMod val="75000"/>
                  </a:schemeClr>
                </a:solidFill>
                <a:latin typeface="Garamond" panose="02020404030301010803" pitchFamily="18" charset="0"/>
              </a:rPr>
              <a:t>Публичная декларация целей и задач </a:t>
            </a:r>
            <a:endParaRPr lang="ru-RU" sz="3600" b="1" dirty="0" smtClean="0">
              <a:solidFill>
                <a:schemeClr val="tx2">
                  <a:lumMod val="75000"/>
                </a:schemeClr>
              </a:solidFill>
              <a:latin typeface="Garamond" panose="02020404030301010803" pitchFamily="18" charset="0"/>
            </a:endParaRPr>
          </a:p>
          <a:p>
            <a:pPr algn="ctr"/>
            <a:r>
              <a:rPr lang="ru-RU" sz="3600" b="1" dirty="0" smtClean="0">
                <a:solidFill>
                  <a:schemeClr val="tx2">
                    <a:lumMod val="75000"/>
                  </a:schemeClr>
                </a:solidFill>
                <a:latin typeface="Garamond" panose="02020404030301010803" pitchFamily="18" charset="0"/>
              </a:rPr>
              <a:t>на 2020 </a:t>
            </a:r>
            <a:r>
              <a:rPr lang="ru-RU" sz="3600" b="1" dirty="0">
                <a:solidFill>
                  <a:schemeClr val="tx2">
                    <a:lumMod val="75000"/>
                  </a:schemeClr>
                </a:solidFill>
                <a:latin typeface="Garamond" panose="02020404030301010803" pitchFamily="18" charset="0"/>
              </a:rPr>
              <a:t>год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889938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10000"/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Заголовок 2"/>
          <p:cNvSpPr txBox="1">
            <a:spLocks/>
          </p:cNvSpPr>
          <p:nvPr/>
        </p:nvSpPr>
        <p:spPr>
          <a:xfrm>
            <a:off x="17500" y="684111"/>
            <a:ext cx="9144000" cy="460030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dirty="0" smtClean="0">
                <a:latin typeface="Garamond" panose="02020404030301010803" pitchFamily="18" charset="0"/>
              </a:rPr>
              <a:t>МИССИЯ РОСТЕХНАДЗОРА</a:t>
            </a:r>
            <a:endParaRPr lang="ru-RU" sz="2400" b="1" dirty="0">
              <a:latin typeface="Garamond" panose="02020404030301010803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07504" y="2369895"/>
            <a:ext cx="871296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1. Совершенствование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функции государственного надзора </a:t>
            </a:r>
            <a:b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Федеральной службе по экологическому, технологическому </a:t>
            </a:r>
            <a:b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атомному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надзору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2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Совершенствование системы государственного регулирования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установленной сфере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3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Реализация международного сотрудничества, направленного на совершенствование государственного регулирования в сфере обеспечения технологической безопасности и безопасности при использовании атомной энергии в мирных целях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4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Повышение открытости, качества и гражданского контроля функций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Ростехнадзора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43609" y="150550"/>
            <a:ext cx="21602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err="1" smtClean="0">
                <a:solidFill>
                  <a:schemeClr val="tx2">
                    <a:lumMod val="75000"/>
                  </a:schemeClr>
                </a:solidFill>
                <a:latin typeface="Garamond" panose="02020404030301010803" pitchFamily="18" charset="0"/>
              </a:rPr>
              <a:t>Ростехнадзор</a:t>
            </a:r>
            <a:endParaRPr lang="ru-RU" b="1" i="1" dirty="0" smtClean="0">
              <a:solidFill>
                <a:schemeClr val="tx2">
                  <a:lumMod val="75000"/>
                </a:schemeClr>
              </a:solidFill>
              <a:latin typeface="Garamond" panose="02020404030301010803" pitchFamily="18" charset="0"/>
            </a:endParaRPr>
          </a:p>
          <a:p>
            <a:r>
              <a:rPr lang="en-US" b="1" i="1" dirty="0">
                <a:solidFill>
                  <a:schemeClr val="tx2">
                    <a:lumMod val="75000"/>
                  </a:schemeClr>
                </a:solidFill>
                <a:latin typeface="Garamond" panose="02020404030301010803" pitchFamily="18" charset="0"/>
              </a:rPr>
              <a:t>www.gosnadzor.ru</a:t>
            </a:r>
            <a:endParaRPr lang="ru-RU" b="1" i="1" dirty="0">
              <a:solidFill>
                <a:schemeClr val="tx2">
                  <a:lumMod val="75000"/>
                </a:schemeClr>
              </a:solidFill>
              <a:latin typeface="Garamond" panose="02020404030301010803" pitchFamily="18" charset="0"/>
            </a:endParaRPr>
          </a:p>
          <a:p>
            <a:endParaRPr lang="ru-RU" b="1" i="1" dirty="0" smtClean="0">
              <a:solidFill>
                <a:schemeClr val="tx2">
                  <a:lumMod val="75000"/>
                </a:schemeClr>
              </a:solidFill>
              <a:latin typeface="Garamond" panose="02020404030301010803" pitchFamily="18" charset="0"/>
            </a:endParaRPr>
          </a:p>
          <a:p>
            <a:endParaRPr lang="ru-RU" b="1" i="1" dirty="0">
              <a:solidFill>
                <a:schemeClr val="tx2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H="1">
            <a:off x="1043609" y="476672"/>
            <a:ext cx="1935832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8" name="Рисунок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"/>
            <a:ext cx="1043608" cy="78270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sp>
        <p:nvSpPr>
          <p:cNvPr id="9" name="TextBox 8"/>
          <p:cNvSpPr txBox="1"/>
          <p:nvPr/>
        </p:nvSpPr>
        <p:spPr>
          <a:xfrm>
            <a:off x="357682" y="1120165"/>
            <a:ext cx="87849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>
                <a:ln w="0">
                  <a:solidFill>
                    <a:srgbClr val="FFFF99"/>
                  </a:solidFill>
                </a:ln>
                <a:solidFill>
                  <a:srgbClr val="002060"/>
                </a:solidFill>
                <a:latin typeface="Arial" panose="020B0604020202020204" pitchFamily="34" charset="0"/>
                <a:ea typeface="Ebrima" panose="02000000000000000000" pitchFamily="2" charset="0"/>
                <a:cs typeface="Arial" panose="020B0604020202020204" pitchFamily="34" charset="0"/>
              </a:rPr>
              <a:t>ОБЕСПЕЧЕНИЕ ТЕХНОГЕННОЙ БЕЗОПАСНОСТИ В ИНТЕРЕСАХ ОБЩЕСТВА </a:t>
            </a:r>
            <a:r>
              <a:rPr lang="ru-RU" b="1" i="1" dirty="0" smtClean="0">
                <a:ln w="0">
                  <a:solidFill>
                    <a:srgbClr val="FFFF99"/>
                  </a:solidFill>
                </a:ln>
                <a:solidFill>
                  <a:srgbClr val="002060"/>
                </a:solidFill>
                <a:latin typeface="Arial" panose="020B0604020202020204" pitchFamily="34" charset="0"/>
                <a:ea typeface="Ebrima" panose="02000000000000000000" pitchFamily="2" charset="0"/>
                <a:cs typeface="Arial" panose="020B0604020202020204" pitchFamily="34" charset="0"/>
              </a:rPr>
              <a:t>И </a:t>
            </a:r>
            <a:r>
              <a:rPr lang="ru-RU" b="1" i="1" dirty="0">
                <a:ln w="0">
                  <a:solidFill>
                    <a:srgbClr val="FFFF99"/>
                  </a:solidFill>
                </a:ln>
                <a:solidFill>
                  <a:srgbClr val="002060"/>
                </a:solidFill>
                <a:latin typeface="Arial" panose="020B0604020202020204" pitchFamily="34" charset="0"/>
                <a:ea typeface="Ebrima" panose="02000000000000000000" pitchFamily="2" charset="0"/>
                <a:cs typeface="Arial" panose="020B0604020202020204" pitchFamily="34" charset="0"/>
              </a:rPr>
              <a:t>ГОСУДАРСТВА</a:t>
            </a:r>
          </a:p>
        </p:txBody>
      </p:sp>
      <p:sp>
        <p:nvSpPr>
          <p:cNvPr id="10" name="Заголовок 2"/>
          <p:cNvSpPr txBox="1">
            <a:spLocks/>
          </p:cNvSpPr>
          <p:nvPr/>
        </p:nvSpPr>
        <p:spPr>
          <a:xfrm>
            <a:off x="-16415" y="1909865"/>
            <a:ext cx="9144000" cy="460030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dirty="0" smtClean="0">
                <a:latin typeface="Garamond" panose="02020404030301010803" pitchFamily="18" charset="0"/>
              </a:rPr>
              <a:t>КЛЮЧЕВЫЕ ЦЕЛИ НА 2020 ГОД</a:t>
            </a:r>
            <a:endParaRPr lang="ru-RU" sz="2400" b="1" dirty="0">
              <a:latin typeface="Garamond" panose="02020404030301010803" pitchFamily="18" charset="0"/>
            </a:endParaRP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 dirty="0" smtClean="0"/>
              <a:t>1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67081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0000"/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934954"/>
            <a:ext cx="892899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Цель 1: Совершенствование функции государственного надзора </a:t>
            </a: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</a:t>
            </a: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Федеральной службе по экологическому, технологическому и атомному надзору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Ключевой показатель: снижение риска возникновения аварий </a:t>
            </a:r>
            <a:b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поднадзорных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Ростехнадзору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опасных производственных объектах до 91 % </a:t>
            </a: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 среднему значению за 2011-2013 годы)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33264" y="2871652"/>
            <a:ext cx="8677472" cy="31562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15000"/>
              </a:lnSpc>
              <a:spcAft>
                <a:spcPts val="0"/>
              </a:spcAft>
            </a:pP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Основные задачи: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/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механизмов научно-технической и методологической поддержки государственного регулирования в области промышленной безопасности.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Основание: План нормотворческой деятельности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Ростехнадзора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2020 год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2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Совершенствование требований в области промышленной безопасности.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Основание: План нормотворческой деятельности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Ростехнадзора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2020 год. 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H="1">
            <a:off x="964531" y="476672"/>
            <a:ext cx="1935832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971600" y="112444"/>
            <a:ext cx="21602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err="1" smtClean="0">
                <a:solidFill>
                  <a:schemeClr val="tx2">
                    <a:lumMod val="75000"/>
                  </a:schemeClr>
                </a:solidFill>
                <a:latin typeface="Garamond" panose="02020404030301010803" pitchFamily="18" charset="0"/>
              </a:rPr>
              <a:t>Ростехнадзор</a:t>
            </a:r>
            <a:endParaRPr lang="ru-RU" b="1" i="1" dirty="0" smtClean="0">
              <a:solidFill>
                <a:schemeClr val="tx2">
                  <a:lumMod val="75000"/>
                </a:schemeClr>
              </a:solidFill>
              <a:latin typeface="Garamond" panose="02020404030301010803" pitchFamily="18" charset="0"/>
            </a:endParaRPr>
          </a:p>
          <a:p>
            <a:r>
              <a:rPr lang="en-US" b="1" i="1" dirty="0">
                <a:solidFill>
                  <a:schemeClr val="tx2">
                    <a:lumMod val="75000"/>
                  </a:schemeClr>
                </a:solidFill>
                <a:latin typeface="Garamond" panose="02020404030301010803" pitchFamily="18" charset="0"/>
              </a:rPr>
              <a:t>www.gosnadzor.ru</a:t>
            </a:r>
            <a:endParaRPr lang="ru-RU" b="1" i="1" dirty="0">
              <a:solidFill>
                <a:schemeClr val="tx2">
                  <a:lumMod val="75000"/>
                </a:schemeClr>
              </a:solidFill>
              <a:latin typeface="Garamond" panose="02020404030301010803" pitchFamily="18" charset="0"/>
            </a:endParaRPr>
          </a:p>
          <a:p>
            <a:endParaRPr lang="ru-RU" b="1" i="1" dirty="0" smtClean="0">
              <a:solidFill>
                <a:schemeClr val="tx2">
                  <a:lumMod val="75000"/>
                </a:schemeClr>
              </a:solidFill>
              <a:latin typeface="Garamond" panose="02020404030301010803" pitchFamily="18" charset="0"/>
            </a:endParaRPr>
          </a:p>
          <a:p>
            <a:endParaRPr lang="ru-RU" b="1" i="1" dirty="0">
              <a:solidFill>
                <a:schemeClr val="tx2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"/>
            <a:ext cx="1043608" cy="78270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 dirty="0"/>
              <a:t>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6342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0000"/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1036539"/>
            <a:ext cx="910850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Цель 2: Совершенствование системы государственного регулирования </a:t>
            </a: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</a:t>
            </a: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установленной сфере деятельности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/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Ключевой показатель: выполнение Плана нормотворческой деятельности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Ростехнадзора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2020 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год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ctr">
              <a:spcAft>
                <a:spcPts val="0"/>
              </a:spcAft>
            </a:pP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Основные задачи:</a:t>
            </a:r>
            <a:endParaRPr lang="ru-RU" sz="14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spcAft>
                <a:spcPts val="0"/>
              </a:spcAft>
            </a:pP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1. Совершенствование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регулирования безопасности при использовании атомной энергии 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Основание: План нормотворческой деятельности </a:t>
            </a:r>
            <a:r>
              <a:rPr lang="ru-RU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Ростехнадзора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2020 год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spcAft>
                <a:spcPts val="0"/>
              </a:spcAft>
            </a:pP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2. Совершенствование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регулирования в области промышленной безопасности  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Основание: План нормотворческой деятельности </a:t>
            </a:r>
            <a:r>
              <a:rPr lang="ru-RU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Ростехнадзора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2020 год</a:t>
            </a:r>
          </a:p>
          <a:p>
            <a:pPr lvl="0" algn="just">
              <a:spcAft>
                <a:spcPts val="0"/>
              </a:spcAft>
            </a:pP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3. Совершенствование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регулирования безопасности гидротехнических сооружений и объектов энергетики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Основание: План нормотворческой деятельности </a:t>
            </a:r>
            <a:r>
              <a:rPr lang="ru-RU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Ростехнадзора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2020 год</a:t>
            </a:r>
          </a:p>
          <a:p>
            <a:pPr lvl="0" algn="just">
              <a:spcAft>
                <a:spcPts val="0"/>
              </a:spcAft>
            </a:pP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4. Утверждение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федеральных норм и правил в области использования атомной энергии 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Основание: План нормотворческой деятельности </a:t>
            </a:r>
            <a:r>
              <a:rPr lang="ru-RU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Ростехнадзора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2020 год</a:t>
            </a:r>
          </a:p>
          <a:p>
            <a:pPr lvl="0" algn="just">
              <a:spcAft>
                <a:spcPts val="0"/>
              </a:spcAft>
            </a:pP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5. Утверждение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федеральных норм и правил в области промышленной безопасности 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Основание: План нормотворческой деятельности </a:t>
            </a:r>
            <a:r>
              <a:rPr lang="ru-RU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Ростехнадзора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2020 год</a:t>
            </a: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flipH="1">
            <a:off x="1367136" y="507985"/>
            <a:ext cx="1935832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367136" y="139889"/>
            <a:ext cx="21602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err="1" smtClean="0">
                <a:solidFill>
                  <a:schemeClr val="tx2">
                    <a:lumMod val="75000"/>
                  </a:schemeClr>
                </a:solidFill>
                <a:latin typeface="Garamond" panose="02020404030301010803" pitchFamily="18" charset="0"/>
              </a:rPr>
              <a:t>Ростехнадзор</a:t>
            </a:r>
            <a:endParaRPr lang="ru-RU" b="1" i="1" dirty="0" smtClean="0">
              <a:solidFill>
                <a:schemeClr val="tx2">
                  <a:lumMod val="75000"/>
                </a:schemeClr>
              </a:solidFill>
              <a:latin typeface="Garamond" panose="02020404030301010803" pitchFamily="18" charset="0"/>
            </a:endParaRPr>
          </a:p>
          <a:p>
            <a:r>
              <a:rPr lang="en-US" b="1" i="1" dirty="0">
                <a:solidFill>
                  <a:schemeClr val="tx2">
                    <a:lumMod val="75000"/>
                  </a:schemeClr>
                </a:solidFill>
                <a:latin typeface="Garamond" panose="02020404030301010803" pitchFamily="18" charset="0"/>
              </a:rPr>
              <a:t>www.gosnadzor.ru</a:t>
            </a:r>
            <a:endParaRPr lang="ru-RU" b="1" i="1" dirty="0">
              <a:solidFill>
                <a:schemeClr val="tx2">
                  <a:lumMod val="75000"/>
                </a:schemeClr>
              </a:solidFill>
              <a:latin typeface="Garamond" panose="02020404030301010803" pitchFamily="18" charset="0"/>
            </a:endParaRPr>
          </a:p>
          <a:p>
            <a:endParaRPr lang="ru-RU" b="1" i="1" dirty="0" smtClean="0">
              <a:solidFill>
                <a:schemeClr val="tx2">
                  <a:lumMod val="75000"/>
                </a:schemeClr>
              </a:solidFill>
              <a:latin typeface="Garamond" panose="02020404030301010803" pitchFamily="18" charset="0"/>
            </a:endParaRPr>
          </a:p>
          <a:p>
            <a:endParaRPr lang="ru-RU" b="1" i="1" dirty="0">
              <a:solidFill>
                <a:schemeClr val="tx2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16632"/>
            <a:ext cx="1043608" cy="78270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 dirty="0"/>
              <a:t>3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21554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10000"/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107504" y="883288"/>
            <a:ext cx="8928992" cy="59785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Цель 3: Реализация международного сотрудничества, направленного </a:t>
            </a: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</a:t>
            </a: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совершенствование государственного регулирования в сфере обеспечения технологической безопасности и безопасности </a:t>
            </a: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 </a:t>
            </a: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использовании атомной энергии в мирных целях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Ключевой показатель: Выполнение плана международного сотрудничества </a:t>
            </a:r>
            <a:r>
              <a:rPr lang="ru-RU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Ростехнадзора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2020 год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indent="450215" algn="ctr">
              <a:spcAft>
                <a:spcPts val="0"/>
              </a:spcAft>
            </a:pP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Основные задачи: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ru-RU" sz="175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1. Участие в XVIII заседании Межгосударственного совета по промышленной безопасности стран СНГ</a:t>
            </a:r>
            <a:endParaRPr lang="ru-RU" sz="175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Основание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План международной деятельности </a:t>
            </a:r>
            <a:r>
              <a:rPr lang="ru-RU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Ростехнадзора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2020 </a:t>
            </a:r>
            <a:r>
              <a:rPr lang="ru-RU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год   </a:t>
            </a:r>
            <a:endParaRPr lang="ru-RU" sz="14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ru-RU" sz="175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2. Участие в VIII совещании по рассмотрению национальных докладов </a:t>
            </a:r>
            <a:br>
              <a:rPr lang="ru-RU" sz="175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75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рамках Конвенции о ядерной безопасности</a:t>
            </a:r>
            <a:endParaRPr lang="ru-RU" sz="175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Основание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План международной деятельности </a:t>
            </a:r>
            <a:r>
              <a:rPr lang="ru-RU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Ростехнадзора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2020 </a:t>
            </a:r>
            <a:r>
              <a:rPr lang="ru-RU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год</a:t>
            </a:r>
            <a:r>
              <a:rPr lang="ru-RU" sz="16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6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spcAft>
                <a:spcPts val="0"/>
              </a:spcAft>
              <a:buClr>
                <a:srgbClr val="000000"/>
              </a:buClr>
              <a:buSzPts val="1400"/>
              <a:tabLst>
                <a:tab pos="2268855" algn="l"/>
              </a:tabLst>
            </a:pP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</a:t>
            </a:r>
            <a:r>
              <a:rPr lang="ru-RU" sz="175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ru-RU" sz="175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Оказание </a:t>
            </a:r>
            <a:r>
              <a:rPr lang="ru-RU" sz="175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содействия</a:t>
            </a:r>
            <a:r>
              <a:rPr lang="ru-RU" sz="175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органам регулирования </a:t>
            </a:r>
            <a:r>
              <a:rPr lang="ru-RU" sz="175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стран-заказчиков сооружения по </a:t>
            </a:r>
            <a:r>
              <a:rPr lang="ru-RU" sz="175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российским проектам объектов использования атомной энергии </a:t>
            </a:r>
            <a:r>
              <a:rPr lang="ru-RU" sz="175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75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75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</a:t>
            </a:r>
            <a:r>
              <a:rPr lang="ru-RU" sz="175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развитии национальных систем регулирования безопасности при использовании атомной </a:t>
            </a:r>
            <a:r>
              <a:rPr lang="ru-RU" sz="175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энергии</a:t>
            </a:r>
            <a:endParaRPr lang="ru-RU" sz="1750" b="1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Основание: План международной деятельности </a:t>
            </a:r>
            <a:r>
              <a:rPr lang="ru-RU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Ростехнадзора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2020 </a:t>
            </a:r>
            <a:r>
              <a:rPr lang="ru-RU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год</a:t>
            </a:r>
            <a:r>
              <a:rPr lang="ru-RU" sz="1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4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ru-RU" sz="175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4. </a:t>
            </a:r>
            <a:r>
              <a:rPr lang="ru-RU" sz="175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Проведение </a:t>
            </a:r>
            <a:r>
              <a:rPr lang="ru-RU" sz="175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семинара </a:t>
            </a:r>
            <a:r>
              <a:rPr lang="ru-RU" sz="175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 представителями стран СНГ по </a:t>
            </a:r>
            <a:r>
              <a:rPr lang="ru-RU" sz="175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обсуждению актуальных вопросов совершенствования требований безопасности </a:t>
            </a:r>
            <a:r>
              <a:rPr lang="ru-RU" sz="175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75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75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</a:t>
            </a:r>
            <a:r>
              <a:rPr lang="ru-RU" sz="175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электроэнергетике (Россия</a:t>
            </a:r>
            <a:r>
              <a:rPr lang="ru-RU" sz="175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Москва</a:t>
            </a:r>
            <a:r>
              <a:rPr lang="ru-RU" sz="175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апрель 2020 г.)</a:t>
            </a:r>
          </a:p>
          <a:p>
            <a:pPr algn="just"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Основание: План международной деятельности </a:t>
            </a:r>
            <a:r>
              <a:rPr lang="ru-RU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Ростехнадзора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2020 год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62785" y="132637"/>
            <a:ext cx="21602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err="1" smtClean="0">
                <a:solidFill>
                  <a:schemeClr val="tx2">
                    <a:lumMod val="75000"/>
                  </a:schemeClr>
                </a:solidFill>
                <a:latin typeface="Garamond" panose="02020404030301010803" pitchFamily="18" charset="0"/>
              </a:rPr>
              <a:t>Ростехнадзор</a:t>
            </a:r>
            <a:endParaRPr lang="ru-RU" b="1" i="1" dirty="0" smtClean="0">
              <a:solidFill>
                <a:schemeClr val="tx2">
                  <a:lumMod val="75000"/>
                </a:schemeClr>
              </a:solidFill>
              <a:latin typeface="Garamond" panose="02020404030301010803" pitchFamily="18" charset="0"/>
            </a:endParaRPr>
          </a:p>
          <a:p>
            <a:r>
              <a:rPr lang="en-US" b="1" i="1" dirty="0">
                <a:solidFill>
                  <a:schemeClr val="tx2">
                    <a:lumMod val="75000"/>
                  </a:schemeClr>
                </a:solidFill>
                <a:latin typeface="Garamond" panose="02020404030301010803" pitchFamily="18" charset="0"/>
              </a:rPr>
              <a:t>www.gosnadzor.ru</a:t>
            </a:r>
            <a:endParaRPr lang="ru-RU" b="1" i="1" dirty="0">
              <a:solidFill>
                <a:schemeClr val="tx2">
                  <a:lumMod val="75000"/>
                </a:schemeClr>
              </a:solidFill>
              <a:latin typeface="Garamond" panose="02020404030301010803" pitchFamily="18" charset="0"/>
            </a:endParaRPr>
          </a:p>
          <a:p>
            <a:endParaRPr lang="ru-RU" b="1" i="1" dirty="0" smtClean="0">
              <a:solidFill>
                <a:schemeClr val="tx2">
                  <a:lumMod val="75000"/>
                </a:schemeClr>
              </a:solidFill>
              <a:latin typeface="Garamond" panose="02020404030301010803" pitchFamily="18" charset="0"/>
            </a:endParaRPr>
          </a:p>
          <a:p>
            <a:endParaRPr lang="ru-RU" b="1" i="1" dirty="0">
              <a:solidFill>
                <a:schemeClr val="tx2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H="1">
            <a:off x="1362785" y="476672"/>
            <a:ext cx="1935832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16632"/>
            <a:ext cx="1043608" cy="78270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 dirty="0"/>
              <a:t>4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20210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0000"/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181712" y="1052736"/>
            <a:ext cx="8928992" cy="40918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Цель 4: Повышение открытости, качества и гражданского контроля функций </a:t>
            </a:r>
            <a:r>
              <a:rPr lang="ru-RU" sz="2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Ростехнадзора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ctr">
              <a:lnSpc>
                <a:spcPct val="115000"/>
              </a:lnSpc>
              <a:spcAft>
                <a:spcPts val="0"/>
              </a:spcAft>
            </a:pP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Основные задачи: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ctr">
              <a:lnSpc>
                <a:spcPct val="115000"/>
              </a:lnSpc>
              <a:spcAft>
                <a:spcPts val="0"/>
              </a:spcAft>
            </a:pP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Проведение мероприятий, направленных на повышение информированности юридических лиц и индивидуальных предпринимателей по вопросам соблюдения обязательных требований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Актуализация перечня типовых нарушений обязательных требований 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сфере компетенции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Ростехнадзора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31674" y="116632"/>
            <a:ext cx="21602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err="1" smtClean="0">
                <a:solidFill>
                  <a:schemeClr val="tx2">
                    <a:lumMod val="75000"/>
                  </a:schemeClr>
                </a:solidFill>
                <a:latin typeface="Garamond" panose="02020404030301010803" pitchFamily="18" charset="0"/>
              </a:rPr>
              <a:t>Ростехнадзор</a:t>
            </a:r>
            <a:endParaRPr lang="ru-RU" b="1" i="1" dirty="0" smtClean="0">
              <a:solidFill>
                <a:schemeClr val="tx2">
                  <a:lumMod val="75000"/>
                </a:schemeClr>
              </a:solidFill>
              <a:latin typeface="Garamond" panose="02020404030301010803" pitchFamily="18" charset="0"/>
            </a:endParaRPr>
          </a:p>
          <a:p>
            <a:r>
              <a:rPr lang="en-US" b="1" i="1" dirty="0">
                <a:solidFill>
                  <a:schemeClr val="tx2">
                    <a:lumMod val="75000"/>
                  </a:schemeClr>
                </a:solidFill>
                <a:latin typeface="Garamond" panose="02020404030301010803" pitchFamily="18" charset="0"/>
              </a:rPr>
              <a:t>www.gosnadzor.ru</a:t>
            </a:r>
            <a:endParaRPr lang="ru-RU" b="1" i="1" dirty="0">
              <a:solidFill>
                <a:schemeClr val="tx2">
                  <a:lumMod val="75000"/>
                </a:schemeClr>
              </a:solidFill>
              <a:latin typeface="Garamond" panose="02020404030301010803" pitchFamily="18" charset="0"/>
            </a:endParaRPr>
          </a:p>
          <a:p>
            <a:endParaRPr lang="ru-RU" b="1" i="1" dirty="0" smtClean="0">
              <a:solidFill>
                <a:schemeClr val="tx2">
                  <a:lumMod val="75000"/>
                </a:schemeClr>
              </a:solidFill>
              <a:latin typeface="Garamond" panose="02020404030301010803" pitchFamily="18" charset="0"/>
            </a:endParaRPr>
          </a:p>
          <a:p>
            <a:endParaRPr lang="ru-RU" b="1" i="1" dirty="0">
              <a:solidFill>
                <a:schemeClr val="tx2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H="1">
            <a:off x="1367136" y="457435"/>
            <a:ext cx="1935832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16632"/>
            <a:ext cx="1043608" cy="78270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 dirty="0" smtClean="0"/>
              <a:t>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1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1268</TotalTime>
  <Words>82</Words>
  <Application>Microsoft Office PowerPoint</Application>
  <PresentationFormat>Экран (4:3)</PresentationFormat>
  <Paragraphs>67</Paragraphs>
  <Slides>6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Calibri</vt:lpstr>
      <vt:lpstr>Ebrima</vt:lpstr>
      <vt:lpstr>Garamond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Публичная декларация целей и задач Ростехнадзора на 2018 год</dc:title>
  <dc:creator>Емельяненко Егор Валерьевич</dc:creator>
  <cp:lastModifiedBy>Катасонов Александр Павлович</cp:lastModifiedBy>
  <cp:revision>45</cp:revision>
  <cp:lastPrinted>2020-01-29T19:06:19Z</cp:lastPrinted>
  <dcterms:created xsi:type="dcterms:W3CDTF">2018-01-23T08:17:35Z</dcterms:created>
  <dcterms:modified xsi:type="dcterms:W3CDTF">2020-01-29T19:08:44Z</dcterms:modified>
</cp:coreProperties>
</file>